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57" r:id="rId3"/>
    <p:sldId id="258" r:id="rId4"/>
    <p:sldId id="264" r:id="rId5"/>
    <p:sldId id="263" r:id="rId6"/>
    <p:sldId id="265" r:id="rId7"/>
    <p:sldId id="266" r:id="rId8"/>
    <p:sldId id="269" r:id="rId9"/>
    <p:sldId id="270" r:id="rId10"/>
    <p:sldId id="271" r:id="rId11"/>
    <p:sldId id="301" r:id="rId12"/>
    <p:sldId id="267" r:id="rId13"/>
    <p:sldId id="302" r:id="rId14"/>
    <p:sldId id="272" r:id="rId15"/>
    <p:sldId id="273" r:id="rId16"/>
    <p:sldId id="274" r:id="rId17"/>
    <p:sldId id="275" r:id="rId18"/>
    <p:sldId id="276"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6" r:id="rId32"/>
    <p:sldId id="292" r:id="rId33"/>
    <p:sldId id="293" r:id="rId34"/>
    <p:sldId id="294" r:id="rId35"/>
    <p:sldId id="295" r:id="rId36"/>
    <p:sldId id="298" r:id="rId37"/>
    <p:sldId id="297" r:id="rId38"/>
    <p:sldId id="299" r:id="rId39"/>
    <p:sldId id="300" r:id="rId40"/>
    <p:sldId id="304" r:id="rId41"/>
    <p:sldId id="306" r:id="rId42"/>
    <p:sldId id="307" r:id="rId43"/>
    <p:sldId id="303" r:id="rId44"/>
    <p:sldId id="305" r:id="rId45"/>
    <p:sldId id="308" r:id="rId46"/>
    <p:sldId id="262" r:id="rId47"/>
    <p:sldId id="260" r:id="rId48"/>
    <p:sldId id="261" r:id="rId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2A33"/>
  </p:clrMru>
  <p:extLst>
    <p:ext uri="{E76CE94A-603C-4142-B9EB-6D1370010A27}">
      <p14:discardImageEditData xmlns="" xmlns:p14="http://schemas.microsoft.com/office/powerpoint/2010/main" val="0"/>
    </p:ext>
    <p:ext uri="{D31A062A-798A-4329-ABDD-BBA856620510}">
      <p14:defaultImageDpi xmlns=""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6" autoAdjust="0"/>
    <p:restoredTop sz="94612" autoAdjust="0"/>
  </p:normalViewPr>
  <p:slideViewPr>
    <p:cSldViewPr snapToGrid="0" snapToObjects="1">
      <p:cViewPr varScale="1">
        <p:scale>
          <a:sx n="67" d="100"/>
          <a:sy n="67" d="100"/>
        </p:scale>
        <p:origin x="-570"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15.gif>
</file>

<file path=ppt/media/image16.gif>
</file>

<file path=ppt/media/image17.png>
</file>

<file path=ppt/media/image18.png>
</file>

<file path=ppt/media/image2.jpeg>
</file>

<file path=ppt/media/image3.gif>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272036-ED41-964C-9630-28ABECB3857D}" type="datetimeFigureOut">
              <a:rPr lang="en-US" smtClean="0"/>
              <a:pPr/>
              <a:t>2/26/2011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1E1EF59-190E-E54C-9A1B-2ABA78BD68BA}" type="slidenum">
              <a:rPr lang="en-US" smtClean="0"/>
              <a:pPr/>
              <a:t>‹#›</a:t>
            </a:fld>
            <a:endParaRPr lang="en-US" dirty="0"/>
          </a:p>
        </p:txBody>
      </p:sp>
    </p:spTree>
    <p:extLst>
      <p:ext uri="{BB962C8B-B14F-4D97-AF65-F5344CB8AC3E}">
        <p14:creationId xmlns="" xmlns:p14="http://schemas.microsoft.com/office/powerpoint/2010/main" val="6691357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160000"/>
              </a:lnSpc>
            </a:pPr>
            <a:r>
              <a:rPr lang="en-US" dirty="0" smtClean="0"/>
              <a:t>libc</a:t>
            </a:r>
          </a:p>
          <a:p>
            <a:pPr>
              <a:lnSpc>
                <a:spcPct val="160000"/>
              </a:lnSpc>
            </a:pPr>
            <a:r>
              <a:rPr lang="en-US" dirty="0" smtClean="0"/>
              <a:t>Media libraries based on OpenCORE</a:t>
            </a:r>
          </a:p>
          <a:p>
            <a:pPr>
              <a:lnSpc>
                <a:spcPct val="160000"/>
              </a:lnSpc>
            </a:pPr>
            <a:r>
              <a:rPr lang="en-US" dirty="0" smtClean="0"/>
              <a:t>LibWebCore</a:t>
            </a:r>
          </a:p>
          <a:p>
            <a:pPr>
              <a:lnSpc>
                <a:spcPct val="160000"/>
              </a:lnSpc>
            </a:pPr>
            <a:r>
              <a:rPr lang="en-US" dirty="0" smtClean="0"/>
              <a:t>SGL for 2D and OpenGL ES for 3D Graphics</a:t>
            </a:r>
          </a:p>
          <a:p>
            <a:pPr>
              <a:lnSpc>
                <a:spcPct val="160000"/>
              </a:lnSpc>
            </a:pPr>
            <a:r>
              <a:rPr lang="en-US" dirty="0" smtClean="0"/>
              <a:t>SQLite</a:t>
            </a:r>
          </a:p>
          <a:p>
            <a:endParaRPr lang="en-US" dirty="0"/>
          </a:p>
        </p:txBody>
      </p:sp>
      <p:sp>
        <p:nvSpPr>
          <p:cNvPr id="4" name="Slide Number Placeholder 3"/>
          <p:cNvSpPr>
            <a:spLocks noGrp="1"/>
          </p:cNvSpPr>
          <p:nvPr>
            <p:ph type="sldNum" sz="quarter" idx="10"/>
          </p:nvPr>
        </p:nvSpPr>
        <p:spPr/>
        <p:txBody>
          <a:bodyPr/>
          <a:lstStyle/>
          <a:p>
            <a:fld id="{DA2E8BC1-B6F3-3D4E-8CDE-8AF731476279}" type="slidenum">
              <a:rPr lang="en-US" smtClean="0"/>
              <a:pPr/>
              <a:t>24</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160000"/>
              </a:lnSpc>
            </a:pPr>
            <a:r>
              <a:rPr lang="en-US" dirty="0" smtClean="0"/>
              <a:t>Views</a:t>
            </a:r>
          </a:p>
          <a:p>
            <a:pPr>
              <a:lnSpc>
                <a:spcPct val="160000"/>
              </a:lnSpc>
            </a:pPr>
            <a:r>
              <a:rPr lang="en-US" dirty="0" smtClean="0"/>
              <a:t>Content Providers</a:t>
            </a:r>
          </a:p>
          <a:p>
            <a:pPr>
              <a:lnSpc>
                <a:spcPct val="160000"/>
              </a:lnSpc>
            </a:pPr>
            <a:r>
              <a:rPr lang="en-US" dirty="0" smtClean="0"/>
              <a:t>Resource Manager</a:t>
            </a:r>
          </a:p>
          <a:p>
            <a:pPr>
              <a:lnSpc>
                <a:spcPct val="160000"/>
              </a:lnSpc>
            </a:pPr>
            <a:r>
              <a:rPr lang="en-US" dirty="0" smtClean="0"/>
              <a:t>Notification Manager</a:t>
            </a:r>
          </a:p>
          <a:p>
            <a:pPr>
              <a:lnSpc>
                <a:spcPct val="160000"/>
              </a:lnSpc>
            </a:pPr>
            <a:r>
              <a:rPr lang="en-US" dirty="0" smtClean="0"/>
              <a:t>Activity Manager</a:t>
            </a:r>
          </a:p>
        </p:txBody>
      </p:sp>
      <p:sp>
        <p:nvSpPr>
          <p:cNvPr id="4" name="Slide Number Placeholder 3"/>
          <p:cNvSpPr>
            <a:spLocks noGrp="1"/>
          </p:cNvSpPr>
          <p:nvPr>
            <p:ph type="sldNum" sz="quarter" idx="10"/>
          </p:nvPr>
        </p:nvSpPr>
        <p:spPr/>
        <p:txBody>
          <a:bodyPr/>
          <a:lstStyle/>
          <a:p>
            <a:fld id="{DA2E8BC1-B6F3-3D4E-8CDE-8AF731476279}" type="slidenum">
              <a:rPr lang="en-US" smtClean="0"/>
              <a:pPr/>
              <a:t>26</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native Android APIs do not operate directly with filenames, but instead operate on resource IDs.  When you compile an Android application that uses resources, the build system will package the resources for distribution and generate a class called "R" (this is an Android convention) that contains the tokens for each one of the resources included.” – http://http://monodroid.net/Documentation/API_Design</a:t>
            </a:r>
            <a:endParaRPr lang="en-US" dirty="0"/>
          </a:p>
        </p:txBody>
      </p:sp>
      <p:sp>
        <p:nvSpPr>
          <p:cNvPr id="4" name="Slide Number Placeholder 3"/>
          <p:cNvSpPr>
            <a:spLocks noGrp="1"/>
          </p:cNvSpPr>
          <p:nvPr>
            <p:ph type="sldNum" sz="quarter" idx="10"/>
          </p:nvPr>
        </p:nvSpPr>
        <p:spPr/>
        <p:txBody>
          <a:bodyPr/>
          <a:lstStyle/>
          <a:p>
            <a:fld id="{DA2E8BC1-B6F3-3D4E-8CDE-8AF731476279}" type="slidenum">
              <a:rPr lang="en-US" smtClean="0"/>
              <a:pPr/>
              <a:t>35</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3985857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2972712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830764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414305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4041252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3757687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1232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3632943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4193585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3412780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E94434-EB52-A94F-874D-2CA2312D11DF}" type="datetimeFigureOut">
              <a:rPr lang="en-US" smtClean="0"/>
              <a:pPr/>
              <a:t>2/26/2011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1888888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94434-EB52-A94F-874D-2CA2312D11DF}" type="datetimeFigureOut">
              <a:rPr lang="en-US" smtClean="0"/>
              <a:pPr/>
              <a:t>2/26/2011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ED4E6F-1678-0043-B578-4B18EA5FA0B4}" type="slidenum">
              <a:rPr lang="en-US" smtClean="0"/>
              <a:pPr/>
              <a:t>‹#›</a:t>
            </a:fld>
            <a:endParaRPr lang="en-US" dirty="0"/>
          </a:p>
        </p:txBody>
      </p:sp>
    </p:spTree>
    <p:extLst>
      <p:ext uri="{BB962C8B-B14F-4D97-AF65-F5344CB8AC3E}">
        <p14:creationId xmlns="" xmlns:p14="http://schemas.microsoft.com/office/powerpoint/2010/main" val="16827708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j.mp/android-fundamentals" TargetMode="External"/><Relationship Id="rId2" Type="http://schemas.openxmlformats.org/officeDocument/2006/relationships/hyperlink" Target="http://j.mp/java-book" TargetMode="External"/><Relationship Id="rId1" Type="http://schemas.openxmlformats.org/officeDocument/2006/relationships/slideLayout" Target="../slideLayouts/slideLayout2.xml"/><Relationship Id="rId4" Type="http://schemas.openxmlformats.org/officeDocument/2006/relationships/hyperlink" Target="http://www.androidpatterns.com/"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Mobile Programming</a:t>
            </a:r>
            <a:endParaRPr lang="en-US" dirty="0"/>
          </a:p>
        </p:txBody>
      </p:sp>
      <p:sp>
        <p:nvSpPr>
          <p:cNvPr id="3" name="Subtitle 2"/>
          <p:cNvSpPr>
            <a:spLocks noGrp="1"/>
          </p:cNvSpPr>
          <p:nvPr>
            <p:ph type="subTitle" idx="1"/>
          </p:nvPr>
        </p:nvSpPr>
        <p:spPr/>
        <p:txBody>
          <a:bodyPr/>
          <a:lstStyle/>
          <a:p>
            <a:r>
              <a:rPr lang="en-US" dirty="0" smtClean="0">
                <a:solidFill>
                  <a:srgbClr val="0F2A33"/>
                </a:solidFill>
              </a:rPr>
              <a:t>Kevin McMahon</a:t>
            </a:r>
          </a:p>
          <a:p>
            <a:r>
              <a:rPr lang="en-US" dirty="0" smtClean="0">
                <a:solidFill>
                  <a:srgbClr val="0F2A33"/>
                </a:solidFill>
              </a:rPr>
              <a:t>@klmcmahon</a:t>
            </a:r>
          </a:p>
          <a:p>
            <a:r>
              <a:rPr lang="en-US" dirty="0" smtClean="0">
                <a:solidFill>
                  <a:srgbClr val="0F2A33"/>
                </a:solidFill>
              </a:rPr>
              <a:t>http://blog.kevfoo.com</a:t>
            </a:r>
            <a:endParaRPr lang="en-US" dirty="0">
              <a:solidFill>
                <a:srgbClr val="0F2A33"/>
              </a:solidFill>
            </a:endParaRPr>
          </a:p>
        </p:txBody>
      </p:sp>
    </p:spTree>
    <p:extLst>
      <p:ext uri="{BB962C8B-B14F-4D97-AF65-F5344CB8AC3E}">
        <p14:creationId xmlns="" xmlns:p14="http://schemas.microsoft.com/office/powerpoint/2010/main" val="2579199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059810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Computers 10	1</a:t>
            </a:r>
            <a:endParaRPr lang="en-US" dirty="0"/>
          </a:p>
        </p:txBody>
      </p:sp>
      <p:sp>
        <p:nvSpPr>
          <p:cNvPr id="3" name="Content Placeholder 2"/>
          <p:cNvSpPr>
            <a:spLocks noGrp="1"/>
          </p:cNvSpPr>
          <p:nvPr>
            <p:ph idx="1"/>
          </p:nvPr>
        </p:nvSpPr>
        <p:spPr/>
        <p:txBody>
          <a:bodyPr/>
          <a:lstStyle/>
          <a:p>
            <a:r>
              <a:rPr lang="en-US" dirty="0" smtClean="0"/>
              <a:t>Fetch-and-Execute</a:t>
            </a:r>
          </a:p>
          <a:p>
            <a:pPr lvl="1"/>
            <a:r>
              <a:rPr lang="en-US" dirty="0" smtClean="0"/>
              <a:t>CPU</a:t>
            </a:r>
          </a:p>
          <a:p>
            <a:pPr lvl="1"/>
            <a:r>
              <a:rPr lang="en-US" dirty="0" smtClean="0"/>
              <a:t>Memory</a:t>
            </a:r>
          </a:p>
          <a:p>
            <a:pPr lvl="1"/>
            <a:r>
              <a:rPr lang="en-US" dirty="0" smtClean="0"/>
              <a:t>Machine Language</a:t>
            </a:r>
          </a:p>
          <a:p>
            <a:r>
              <a:rPr lang="en-US" dirty="0" smtClean="0"/>
              <a:t>Polling Loops and Interrupts</a:t>
            </a:r>
          </a:p>
          <a:p>
            <a:r>
              <a:rPr lang="en-US" dirty="0" smtClean="0"/>
              <a:t>Multitasking</a:t>
            </a:r>
          </a:p>
          <a:p>
            <a:pPr lvl="1"/>
            <a:r>
              <a:rPr lang="en-US" dirty="0" smtClean="0"/>
              <a:t>Process vs. Threads</a:t>
            </a:r>
          </a:p>
          <a:p>
            <a:r>
              <a:rPr lang="en-US" dirty="0" smtClean="0"/>
              <a:t>Virtual Machines</a:t>
            </a:r>
            <a:endParaRPr lang="en-US" dirty="0"/>
          </a:p>
        </p:txBody>
      </p:sp>
    </p:spTree>
    <p:extLst>
      <p:ext uri="{BB962C8B-B14F-4D97-AF65-F5344CB8AC3E}">
        <p14:creationId xmlns="" xmlns:p14="http://schemas.microsoft.com/office/powerpoint/2010/main" val="1413425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Mobile</a:t>
            </a:r>
            <a:endParaRPr lang="en-US" dirty="0"/>
          </a:p>
        </p:txBody>
      </p:sp>
      <p:sp>
        <p:nvSpPr>
          <p:cNvPr id="3" name="Content Placeholder 2"/>
          <p:cNvSpPr>
            <a:spLocks noGrp="1"/>
          </p:cNvSpPr>
          <p:nvPr>
            <p:ph idx="1"/>
          </p:nvPr>
        </p:nvSpPr>
        <p:spPr/>
        <p:txBody>
          <a:bodyPr/>
          <a:lstStyle/>
          <a:p>
            <a:pPr>
              <a:lnSpc>
                <a:spcPct val="200000"/>
              </a:lnSpc>
            </a:pPr>
            <a:r>
              <a:rPr lang="en-US" dirty="0" smtClean="0"/>
              <a:t>Phones? Tablets? Apps?</a:t>
            </a:r>
          </a:p>
          <a:p>
            <a:pPr>
              <a:lnSpc>
                <a:spcPct val="200000"/>
              </a:lnSpc>
            </a:pPr>
            <a:r>
              <a:rPr lang="en-US" dirty="0" smtClean="0"/>
              <a:t>Voice and Data?</a:t>
            </a:r>
          </a:p>
          <a:p>
            <a:endParaRPr lang="en-US" dirty="0" smtClean="0"/>
          </a:p>
        </p:txBody>
      </p:sp>
    </p:spTree>
    <p:extLst>
      <p:ext uri="{BB962C8B-B14F-4D97-AF65-F5344CB8AC3E}">
        <p14:creationId xmlns="" xmlns:p14="http://schemas.microsoft.com/office/powerpoint/2010/main" val="1988608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Mobile is about Context</a:t>
            </a:r>
            <a:endParaRPr lang="en-US" dirty="0"/>
          </a:p>
        </p:txBody>
      </p:sp>
      <p:sp>
        <p:nvSpPr>
          <p:cNvPr id="3" name="Content Placeholder 2"/>
          <p:cNvSpPr>
            <a:spLocks noGrp="1"/>
          </p:cNvSpPr>
          <p:nvPr>
            <p:ph idx="1"/>
          </p:nvPr>
        </p:nvSpPr>
        <p:spPr/>
        <p:txBody>
          <a:bodyPr/>
          <a:lstStyle/>
          <a:p>
            <a:r>
              <a:rPr lang="en-US" dirty="0" smtClean="0"/>
              <a:t>Mindset</a:t>
            </a:r>
          </a:p>
          <a:p>
            <a:pPr lvl="1"/>
            <a:r>
              <a:rPr lang="en-US" dirty="0" smtClean="0"/>
              <a:t>“I’m microtasking”</a:t>
            </a:r>
          </a:p>
          <a:p>
            <a:pPr lvl="1"/>
            <a:r>
              <a:rPr lang="en-US" dirty="0" smtClean="0"/>
              <a:t>“I’m local”</a:t>
            </a:r>
          </a:p>
          <a:p>
            <a:pPr lvl="1"/>
            <a:r>
              <a:rPr lang="en-US" dirty="0" smtClean="0"/>
              <a:t>“I’m bored”</a:t>
            </a:r>
          </a:p>
          <a:p>
            <a:pPr marL="457200" lvl="1" indent="0">
              <a:buNone/>
            </a:pPr>
            <a:endParaRPr lang="en-US" dirty="0" smtClean="0"/>
          </a:p>
        </p:txBody>
      </p:sp>
    </p:spTree>
    <p:extLst>
      <p:ext uri="{BB962C8B-B14F-4D97-AF65-F5344CB8AC3E}">
        <p14:creationId xmlns="" xmlns:p14="http://schemas.microsoft.com/office/powerpoint/2010/main" val="15258220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5 W’s of Mobile</a:t>
            </a:r>
            <a:endParaRPr lang="en-US" dirty="0"/>
          </a:p>
        </p:txBody>
      </p:sp>
      <p:sp>
        <p:nvSpPr>
          <p:cNvPr id="3" name="Content Placeholder 2"/>
          <p:cNvSpPr>
            <a:spLocks noGrp="1"/>
          </p:cNvSpPr>
          <p:nvPr>
            <p:ph idx="1"/>
          </p:nvPr>
        </p:nvSpPr>
        <p:spPr/>
        <p:txBody>
          <a:bodyPr/>
          <a:lstStyle/>
          <a:p>
            <a:pPr>
              <a:lnSpc>
                <a:spcPct val="200000"/>
              </a:lnSpc>
            </a:pPr>
            <a:r>
              <a:rPr lang="en-US" b="1" dirty="0" smtClean="0"/>
              <a:t>Who</a:t>
            </a:r>
            <a:r>
              <a:rPr lang="en-US" dirty="0" smtClean="0"/>
              <a:t>: The audience</a:t>
            </a:r>
          </a:p>
          <a:p>
            <a:pPr>
              <a:lnSpc>
                <a:spcPct val="200000"/>
              </a:lnSpc>
            </a:pPr>
            <a:r>
              <a:rPr lang="en-US" b="1" dirty="0" smtClean="0"/>
              <a:t>What</a:t>
            </a:r>
            <a:r>
              <a:rPr lang="en-US" dirty="0" smtClean="0"/>
              <a:t>: The actions</a:t>
            </a:r>
          </a:p>
          <a:p>
            <a:pPr>
              <a:lnSpc>
                <a:spcPct val="200000"/>
              </a:lnSpc>
            </a:pPr>
            <a:r>
              <a:rPr lang="en-US" b="1" dirty="0" smtClean="0"/>
              <a:t>Where</a:t>
            </a:r>
            <a:r>
              <a:rPr lang="en-US" dirty="0" smtClean="0"/>
              <a:t> and </a:t>
            </a:r>
            <a:r>
              <a:rPr lang="en-US" b="1" dirty="0" smtClean="0"/>
              <a:t>When</a:t>
            </a:r>
            <a:r>
              <a:rPr lang="en-US" dirty="0" smtClean="0"/>
              <a:t>: The context</a:t>
            </a:r>
          </a:p>
          <a:p>
            <a:pPr>
              <a:lnSpc>
                <a:spcPct val="200000"/>
              </a:lnSpc>
            </a:pPr>
            <a:r>
              <a:rPr lang="en-US" b="1" dirty="0" smtClean="0"/>
              <a:t>Why</a:t>
            </a:r>
            <a:r>
              <a:rPr lang="en-US" dirty="0" smtClean="0"/>
              <a:t>: The motivations and goals</a:t>
            </a:r>
            <a:endParaRPr lang="en-US" dirty="0"/>
          </a:p>
        </p:txBody>
      </p:sp>
    </p:spTree>
    <p:extLst>
      <p:ext uri="{BB962C8B-B14F-4D97-AF65-F5344CB8AC3E}">
        <p14:creationId xmlns="" xmlns:p14="http://schemas.microsoft.com/office/powerpoint/2010/main" val="184535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Different(ly)</a:t>
            </a:r>
            <a:endParaRPr lang="en-US" dirty="0"/>
          </a:p>
        </p:txBody>
      </p:sp>
      <p:sp>
        <p:nvSpPr>
          <p:cNvPr id="3" name="Content Placeholder 2"/>
          <p:cNvSpPr>
            <a:spLocks noGrp="1"/>
          </p:cNvSpPr>
          <p:nvPr>
            <p:ph idx="1"/>
          </p:nvPr>
        </p:nvSpPr>
        <p:spPr/>
        <p:txBody>
          <a:bodyPr/>
          <a:lstStyle/>
          <a:p>
            <a:r>
              <a:rPr lang="en-US" dirty="0" smtClean="0"/>
              <a:t>What will differentiate your app?</a:t>
            </a:r>
          </a:p>
          <a:p>
            <a:r>
              <a:rPr lang="en-US" dirty="0" smtClean="0"/>
              <a:t>How can you improve upon an app?</a:t>
            </a:r>
          </a:p>
          <a:p>
            <a:r>
              <a:rPr lang="en-US" dirty="0" smtClean="0"/>
              <a:t>How can I make this easier?</a:t>
            </a:r>
            <a:endParaRPr lang="en-US" dirty="0"/>
          </a:p>
          <a:p>
            <a:r>
              <a:rPr lang="en-US" dirty="0" smtClean="0"/>
              <a:t>Implicit Features</a:t>
            </a:r>
          </a:p>
          <a:p>
            <a:pPr lvl="1"/>
            <a:r>
              <a:rPr lang="en-US" dirty="0" smtClean="0"/>
              <a:t>Performance</a:t>
            </a:r>
          </a:p>
          <a:p>
            <a:pPr lvl="1"/>
            <a:r>
              <a:rPr lang="en-US" dirty="0" smtClean="0"/>
              <a:t>Efficiency</a:t>
            </a:r>
          </a:p>
        </p:txBody>
      </p:sp>
    </p:spTree>
    <p:extLst>
      <p:ext uri="{BB962C8B-B14F-4D97-AF65-F5344CB8AC3E}">
        <p14:creationId xmlns="" xmlns:p14="http://schemas.microsoft.com/office/powerpoint/2010/main" val="811124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Big, Build Small</a:t>
            </a:r>
            <a:endParaRPr lang="en-US" dirty="0"/>
          </a:p>
        </p:txBody>
      </p:sp>
      <p:sp>
        <p:nvSpPr>
          <p:cNvPr id="5" name="TextBox 4"/>
          <p:cNvSpPr txBox="1"/>
          <p:nvPr/>
        </p:nvSpPr>
        <p:spPr>
          <a:xfrm>
            <a:off x="2253352" y="2273622"/>
            <a:ext cx="4793494" cy="369332"/>
          </a:xfrm>
          <a:prstGeom prst="rect">
            <a:avLst/>
          </a:prstGeom>
          <a:noFill/>
        </p:spPr>
        <p:txBody>
          <a:bodyPr wrap="square" rtlCol="0">
            <a:spAutoFit/>
          </a:bodyPr>
          <a:lstStyle/>
          <a:p>
            <a:endParaRPr lang="en-US" dirty="0"/>
          </a:p>
        </p:txBody>
      </p:sp>
      <p:sp>
        <p:nvSpPr>
          <p:cNvPr id="6" name="TextBox 5"/>
          <p:cNvSpPr txBox="1"/>
          <p:nvPr/>
        </p:nvSpPr>
        <p:spPr>
          <a:xfrm>
            <a:off x="331601" y="2397949"/>
            <a:ext cx="8480798" cy="2062103"/>
          </a:xfrm>
          <a:prstGeom prst="rect">
            <a:avLst/>
          </a:prstGeom>
          <a:noFill/>
        </p:spPr>
        <p:txBody>
          <a:bodyPr wrap="square" rtlCol="0">
            <a:spAutoFit/>
          </a:bodyPr>
          <a:lstStyle/>
          <a:p>
            <a:r>
              <a:rPr lang="en-US" sz="3200" dirty="0" smtClean="0"/>
              <a:t>A designer knows he has achieved perfection not when there is nothing left to add, but when there is nothing left to take away.</a:t>
            </a:r>
          </a:p>
          <a:p>
            <a:r>
              <a:rPr lang="en-US" sz="3200" dirty="0" smtClean="0"/>
              <a:t>— ANTOINE DE SAINT EXUPÉRY</a:t>
            </a:r>
            <a:endParaRPr lang="en-US" sz="3200" dirty="0"/>
          </a:p>
        </p:txBody>
      </p:sp>
    </p:spTree>
    <p:extLst>
      <p:ext uri="{BB962C8B-B14F-4D97-AF65-F5344CB8AC3E}">
        <p14:creationId xmlns="" xmlns:p14="http://schemas.microsoft.com/office/powerpoint/2010/main" val="1071537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Ergonomics</a:t>
            </a:r>
            <a:endParaRPr lang="en-US" dirty="0"/>
          </a:p>
        </p:txBody>
      </p:sp>
      <p:sp>
        <p:nvSpPr>
          <p:cNvPr id="3" name="Content Placeholder 2"/>
          <p:cNvSpPr>
            <a:spLocks noGrp="1"/>
          </p:cNvSpPr>
          <p:nvPr>
            <p:ph idx="1"/>
          </p:nvPr>
        </p:nvSpPr>
        <p:spPr/>
        <p:txBody>
          <a:bodyPr/>
          <a:lstStyle/>
          <a:p>
            <a:r>
              <a:rPr lang="en-US" dirty="0" smtClean="0"/>
              <a:t>How does the app “feel” in the hand</a:t>
            </a:r>
          </a:p>
          <a:p>
            <a:r>
              <a:rPr lang="en-US" dirty="0" smtClean="0"/>
              <a:t>Recognizing the “hot zone”</a:t>
            </a:r>
          </a:p>
          <a:p>
            <a:r>
              <a:rPr lang="en-US" dirty="0" smtClean="0"/>
              <a:t>Space and Proportion</a:t>
            </a:r>
          </a:p>
          <a:p>
            <a:r>
              <a:rPr lang="en-US" dirty="0" smtClean="0"/>
              <a:t>Information presentation</a:t>
            </a:r>
          </a:p>
          <a:p>
            <a:pPr lvl="1"/>
            <a:r>
              <a:rPr lang="en-US" dirty="0" smtClean="0"/>
              <a:t>Primary and secondary sources</a:t>
            </a:r>
          </a:p>
          <a:p>
            <a:pPr lvl="1"/>
            <a:r>
              <a:rPr lang="en-US" dirty="0" smtClean="0"/>
              <a:t>Scrolling</a:t>
            </a:r>
          </a:p>
          <a:p>
            <a:pPr lvl="1"/>
            <a:r>
              <a:rPr lang="en-US" dirty="0" smtClean="0"/>
              <a:t>Hiding</a:t>
            </a:r>
          </a:p>
        </p:txBody>
      </p:sp>
    </p:spTree>
    <p:extLst>
      <p:ext uri="{BB962C8B-B14F-4D97-AF65-F5344CB8AC3E}">
        <p14:creationId xmlns="" xmlns:p14="http://schemas.microsoft.com/office/powerpoint/2010/main" val="2429360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Am I?</a:t>
            </a:r>
            <a:endParaRPr lang="en-US" dirty="0"/>
          </a:p>
        </p:txBody>
      </p:sp>
      <p:sp>
        <p:nvSpPr>
          <p:cNvPr id="3" name="Content Placeholder 2"/>
          <p:cNvSpPr>
            <a:spLocks noGrp="1"/>
          </p:cNvSpPr>
          <p:nvPr>
            <p:ph idx="1"/>
          </p:nvPr>
        </p:nvSpPr>
        <p:spPr/>
        <p:txBody>
          <a:bodyPr/>
          <a:lstStyle/>
          <a:p>
            <a:r>
              <a:rPr lang="en-US" dirty="0" smtClean="0"/>
              <a:t>Software developer for a financial services company</a:t>
            </a:r>
          </a:p>
          <a:p>
            <a:r>
              <a:rPr lang="en-US" dirty="0" smtClean="0"/>
              <a:t>Developer of 2 top 100 travel apps</a:t>
            </a:r>
          </a:p>
          <a:p>
            <a:r>
              <a:rPr lang="en-US" dirty="0" smtClean="0"/>
              <a:t>Graduate of UIUC with a degree in Electrical Engineering and a minor in Computer Science</a:t>
            </a:r>
          </a:p>
          <a:p>
            <a:r>
              <a:rPr lang="en-US" dirty="0" smtClean="0"/>
              <a:t>Avid golfer, traveler, and cook.</a:t>
            </a:r>
            <a:endParaRPr lang="en-US" dirty="0"/>
          </a:p>
        </p:txBody>
      </p:sp>
    </p:spTree>
    <p:extLst>
      <p:ext uri="{BB962C8B-B14F-4D97-AF65-F5344CB8AC3E}">
        <p14:creationId xmlns="" xmlns:p14="http://schemas.microsoft.com/office/powerpoint/2010/main" val="2838480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0162" y="2921169"/>
            <a:ext cx="3903676" cy="1015663"/>
          </a:xfrm>
          <a:prstGeom prst="rect">
            <a:avLst/>
          </a:prstGeom>
          <a:noFill/>
        </p:spPr>
        <p:txBody>
          <a:bodyPr wrap="square" rtlCol="0">
            <a:spAutoFit/>
          </a:bodyPr>
          <a:lstStyle/>
          <a:p>
            <a:r>
              <a:rPr lang="en-US" sz="6000" dirty="0" smtClean="0"/>
              <a:t>Questions?</a:t>
            </a:r>
            <a:endParaRPr lang="en-US" sz="6000" dirty="0"/>
          </a:p>
        </p:txBody>
      </p:sp>
    </p:spTree>
    <p:extLst>
      <p:ext uri="{BB962C8B-B14F-4D97-AF65-F5344CB8AC3E}">
        <p14:creationId xmlns="" xmlns:p14="http://schemas.microsoft.com/office/powerpoint/2010/main" val="3313420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513578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Android</a:t>
            </a:r>
            <a:endParaRPr lang="en-US" dirty="0"/>
          </a:p>
        </p:txBody>
      </p:sp>
      <p:sp>
        <p:nvSpPr>
          <p:cNvPr id="3" name="Content Placeholder 2"/>
          <p:cNvSpPr>
            <a:spLocks noGrp="1"/>
          </p:cNvSpPr>
          <p:nvPr>
            <p:ph idx="1"/>
          </p:nvPr>
        </p:nvSpPr>
        <p:spPr/>
        <p:txBody>
          <a:bodyPr/>
          <a:lstStyle/>
          <a:p>
            <a:pPr>
              <a:lnSpc>
                <a:spcPct val="150000"/>
              </a:lnSpc>
            </a:pPr>
            <a:r>
              <a:rPr lang="en-US" dirty="0" smtClean="0">
                <a:solidFill>
                  <a:srgbClr val="141717"/>
                </a:solidFill>
              </a:rPr>
              <a:t>Application</a:t>
            </a:r>
            <a:r>
              <a:rPr lang="en-US" dirty="0" smtClean="0"/>
              <a:t> Framework</a:t>
            </a:r>
          </a:p>
          <a:p>
            <a:pPr>
              <a:lnSpc>
                <a:spcPct val="150000"/>
              </a:lnSpc>
            </a:pPr>
            <a:r>
              <a:rPr lang="en-US" dirty="0" smtClean="0"/>
              <a:t>Dalvik Virtual Machine</a:t>
            </a:r>
          </a:p>
          <a:p>
            <a:pPr>
              <a:lnSpc>
                <a:spcPct val="150000"/>
              </a:lnSpc>
            </a:pPr>
            <a:r>
              <a:rPr lang="en-US" dirty="0" smtClean="0"/>
              <a:t>Optimized OpenGL ES graphics library</a:t>
            </a:r>
          </a:p>
          <a:p>
            <a:pPr>
              <a:lnSpc>
                <a:spcPct val="150000"/>
              </a:lnSpc>
            </a:pPr>
            <a:r>
              <a:rPr lang="en-US" dirty="0" smtClean="0"/>
              <a:t>Customized Linux 2.6 kernel</a:t>
            </a:r>
          </a:p>
          <a:p>
            <a:pPr>
              <a:lnSpc>
                <a:spcPct val="150000"/>
              </a:lnSpc>
            </a:pPr>
            <a:r>
              <a:rPr lang="en-US" dirty="0" smtClean="0"/>
              <a:t>Rich development environment</a:t>
            </a:r>
          </a:p>
        </p:txBody>
      </p:sp>
    </p:spTree>
    <p:extLst>
      <p:ext uri="{BB962C8B-B14F-4D97-AF65-F5344CB8AC3E}">
        <p14:creationId xmlns="" xmlns:p14="http://schemas.microsoft.com/office/powerpoint/2010/main" val="3393438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latin typeface="Calibri"/>
              </a:rPr>
              <a:t>Android</a:t>
            </a:r>
            <a:r>
              <a:rPr lang="en-US" dirty="0" smtClean="0">
                <a:solidFill>
                  <a:srgbClr val="141717"/>
                </a:solidFill>
              </a:rPr>
              <a:t> </a:t>
            </a:r>
            <a:r>
              <a:rPr lang="en-US" dirty="0" smtClean="0">
                <a:solidFill>
                  <a:srgbClr val="141717"/>
                </a:solidFill>
                <a:latin typeface="Calibri"/>
              </a:rPr>
              <a:t>Stack</a:t>
            </a:r>
          </a:p>
        </p:txBody>
      </p:sp>
      <p:pic>
        <p:nvPicPr>
          <p:cNvPr id="4" name="Content Placeholder 3"/>
          <p:cNvPicPr>
            <a:picLocks noGrp="1" noChangeAspect="1"/>
          </p:cNvPicPr>
          <p:nvPr>
            <p:ph idx="1"/>
          </p:nvPr>
        </p:nvPicPr>
        <p:blipFill>
          <a:blip r:embed="rId2" cstate="print">
            <a:extLst>
              <a:ext uri="{28A0092B-C50C-407E-A947-70E740481C1C}">
                <a14:useLocalDpi xmlns="" xmlns:a14="http://schemas.microsoft.com/office/drawing/2010/main" val="0"/>
              </a:ext>
            </a:extLst>
          </a:blip>
          <a:stretch>
            <a:fillRect/>
          </a:stretch>
        </p:blipFill>
        <p:spPr>
          <a:xfrm>
            <a:off x="1420621" y="1600200"/>
            <a:ext cx="6302757" cy="4525963"/>
          </a:xfrm>
          <a:prstGeom prst="rect">
            <a:avLst/>
          </a:prstGeom>
        </p:spPr>
      </p:pic>
    </p:spTree>
    <p:extLst>
      <p:ext uri="{BB962C8B-B14F-4D97-AF65-F5344CB8AC3E}">
        <p14:creationId xmlns="" xmlns:p14="http://schemas.microsoft.com/office/powerpoint/2010/main" val="23786281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Stack</a:t>
            </a:r>
          </a:p>
        </p:txBody>
      </p:sp>
      <p:pic>
        <p:nvPicPr>
          <p:cNvPr id="5" name="Picture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75864" y="1447119"/>
            <a:ext cx="6792273" cy="4877481"/>
          </a:xfrm>
          <a:prstGeom prst="rect">
            <a:avLst/>
          </a:prstGeom>
        </p:spPr>
      </p:pic>
    </p:spTree>
    <p:extLst>
      <p:ext uri="{BB962C8B-B14F-4D97-AF65-F5344CB8AC3E}">
        <p14:creationId xmlns="" xmlns:p14="http://schemas.microsoft.com/office/powerpoint/2010/main" val="9264537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rPr>
              <a:t>Android </a:t>
            </a:r>
            <a:r>
              <a:rPr lang="en-US" dirty="0" smtClean="0">
                <a:solidFill>
                  <a:srgbClr val="141717"/>
                </a:solidFill>
                <a:latin typeface="Calibri"/>
              </a:rPr>
              <a:t>Stack</a:t>
            </a:r>
          </a:p>
        </p:txBody>
      </p:sp>
      <p:pic>
        <p:nvPicPr>
          <p:cNvPr id="5" name="Picture 4"/>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75864" y="1447119"/>
            <a:ext cx="6792273" cy="4877481"/>
          </a:xfrm>
          <a:prstGeom prst="rect">
            <a:avLst/>
          </a:prstGeom>
        </p:spPr>
      </p:pic>
    </p:spTree>
    <p:extLst>
      <p:ext uri="{BB962C8B-B14F-4D97-AF65-F5344CB8AC3E}">
        <p14:creationId xmlns="" xmlns:p14="http://schemas.microsoft.com/office/powerpoint/2010/main" val="427034731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libri"/>
              </a:rPr>
              <a:t>Android</a:t>
            </a:r>
            <a:r>
              <a:rPr lang="en-US" dirty="0" smtClean="0"/>
              <a:t> </a:t>
            </a:r>
            <a:r>
              <a:rPr lang="en-US" dirty="0" smtClean="0">
                <a:latin typeface="Calibri"/>
              </a:rPr>
              <a:t>Stack</a:t>
            </a:r>
          </a:p>
        </p:txBody>
      </p:sp>
      <p:pic>
        <p:nvPicPr>
          <p:cNvPr id="6" name="Content Placeholder 5"/>
          <p:cNvPicPr>
            <a:picLocks noGrp="1" noChangeAspect="1"/>
          </p:cNvPicPr>
          <p:nvPr>
            <p:ph idx="1"/>
          </p:nvPr>
        </p:nvPicPr>
        <p:blipFill>
          <a:blip r:embed="rId3" cstate="print">
            <a:extLst>
              <a:ext uri="{28A0092B-C50C-407E-A947-70E740481C1C}">
                <a14:useLocalDpi xmlns="" xmlns:a14="http://schemas.microsoft.com/office/drawing/2010/main" val="0"/>
              </a:ext>
            </a:extLst>
          </a:blip>
          <a:srcRect t="-3" b="-3"/>
          <a:stretch>
            <a:fillRect/>
          </a:stretch>
        </p:blipFill>
        <p:spPr>
          <a:xfrm>
            <a:off x="1420813" y="1600200"/>
            <a:ext cx="6302375" cy="4525963"/>
          </a:xfrm>
          <a:prstGeom prst="rect">
            <a:avLst/>
          </a:prstGeom>
        </p:spPr>
      </p:pic>
    </p:spTree>
    <p:extLst>
      <p:ext uri="{BB962C8B-B14F-4D97-AF65-F5344CB8AC3E}">
        <p14:creationId xmlns="" xmlns:p14="http://schemas.microsoft.com/office/powerpoint/2010/main" val="105263278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latin typeface="Calibri"/>
              </a:rPr>
              <a:t>Android</a:t>
            </a:r>
            <a:r>
              <a:rPr lang="en-US" dirty="0" smtClean="0">
                <a:solidFill>
                  <a:srgbClr val="141717"/>
                </a:solidFill>
              </a:rPr>
              <a:t> </a:t>
            </a:r>
            <a:r>
              <a:rPr lang="en-US" dirty="0" smtClean="0">
                <a:solidFill>
                  <a:srgbClr val="141717"/>
                </a:solidFill>
                <a:latin typeface="Calibri"/>
              </a:rPr>
              <a:t>Stack</a:t>
            </a:r>
          </a:p>
        </p:txBody>
      </p:sp>
      <p:pic>
        <p:nvPicPr>
          <p:cNvPr id="6" name="Content Placeholder 5"/>
          <p:cNvPicPr>
            <a:picLocks noGrp="1" noChangeAspect="1"/>
          </p:cNvPicPr>
          <p:nvPr>
            <p:ph idx="1"/>
          </p:nvPr>
        </p:nvPicPr>
        <p:blipFill>
          <a:blip r:embed="rId2" cstate="print">
            <a:extLst>
              <a:ext uri="{28A0092B-C50C-407E-A947-70E740481C1C}">
                <a14:useLocalDpi xmlns="" xmlns:a14="http://schemas.microsoft.com/office/drawing/2010/main" val="0"/>
              </a:ext>
            </a:extLst>
          </a:blip>
          <a:stretch>
            <a:fillRect/>
          </a:stretch>
        </p:blipFill>
        <p:spPr>
          <a:xfrm>
            <a:off x="1420621" y="1600200"/>
            <a:ext cx="6302757" cy="4525963"/>
          </a:xfrm>
          <a:prstGeom prst="rect">
            <a:avLst/>
          </a:prstGeom>
        </p:spPr>
      </p:pic>
    </p:spTree>
    <p:extLst>
      <p:ext uri="{BB962C8B-B14F-4D97-AF65-F5344CB8AC3E}">
        <p14:creationId xmlns="" xmlns:p14="http://schemas.microsoft.com/office/powerpoint/2010/main" val="30697264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Core</a:t>
            </a:r>
            <a:endParaRPr lang="en-US" dirty="0"/>
          </a:p>
        </p:txBody>
      </p:sp>
      <p:sp>
        <p:nvSpPr>
          <p:cNvPr id="3" name="Content Placeholder 2"/>
          <p:cNvSpPr>
            <a:spLocks noGrp="1"/>
          </p:cNvSpPr>
          <p:nvPr>
            <p:ph idx="1"/>
          </p:nvPr>
        </p:nvSpPr>
        <p:spPr/>
        <p:txBody>
          <a:bodyPr/>
          <a:lstStyle/>
          <a:p>
            <a:r>
              <a:rPr lang="en-US" dirty="0" smtClean="0">
                <a:solidFill>
                  <a:srgbClr val="141717"/>
                </a:solidFill>
              </a:rPr>
              <a:t>Dalvik Virtual Machine</a:t>
            </a:r>
          </a:p>
          <a:p>
            <a:pPr lvl="1"/>
            <a:r>
              <a:rPr lang="en-US" dirty="0" smtClean="0">
                <a:solidFill>
                  <a:srgbClr val="141717"/>
                </a:solidFill>
              </a:rPr>
              <a:t>Register-based</a:t>
            </a:r>
          </a:p>
          <a:p>
            <a:pPr lvl="1"/>
            <a:r>
              <a:rPr lang="en-US" dirty="0" smtClean="0">
                <a:solidFill>
                  <a:srgbClr val="141717"/>
                </a:solidFill>
              </a:rPr>
              <a:t>Runs multiple VMs efficiently</a:t>
            </a:r>
          </a:p>
          <a:p>
            <a:pPr lvl="1"/>
            <a:r>
              <a:rPr lang="en-US" dirty="0" smtClean="0">
                <a:solidFill>
                  <a:srgbClr val="141717"/>
                </a:solidFill>
              </a:rPr>
              <a:t>Requires a .class to .dex transformation</a:t>
            </a:r>
          </a:p>
          <a:p>
            <a:pPr lvl="1"/>
            <a:r>
              <a:rPr lang="en-US" dirty="0" smtClean="0">
                <a:solidFill>
                  <a:srgbClr val="141717"/>
                </a:solidFill>
              </a:rPr>
              <a:t>JIT (as of Android 2.2)</a:t>
            </a:r>
          </a:p>
          <a:p>
            <a:r>
              <a:rPr lang="en-US" dirty="0" smtClean="0">
                <a:solidFill>
                  <a:srgbClr val="141717"/>
                </a:solidFill>
              </a:rPr>
              <a:t>Each Android Application:</a:t>
            </a:r>
          </a:p>
          <a:p>
            <a:pPr lvl="1"/>
            <a:r>
              <a:rPr lang="en-US" dirty="0" smtClean="0">
                <a:solidFill>
                  <a:srgbClr val="141717"/>
                </a:solidFill>
              </a:rPr>
              <a:t>Runs in their own process </a:t>
            </a:r>
          </a:p>
          <a:p>
            <a:pPr lvl="1"/>
            <a:r>
              <a:rPr lang="en-US" dirty="0" smtClean="0">
                <a:solidFill>
                  <a:srgbClr val="141717"/>
                </a:solidFill>
              </a:rPr>
              <a:t>Runs on their own VM</a:t>
            </a:r>
          </a:p>
          <a:p>
            <a:endParaRPr lang="en-US" dirty="0"/>
          </a:p>
        </p:txBody>
      </p:sp>
    </p:spTree>
    <p:extLst>
      <p:ext uri="{BB962C8B-B14F-4D97-AF65-F5344CB8AC3E}">
        <p14:creationId xmlns="" xmlns:p14="http://schemas.microsoft.com/office/powerpoint/2010/main" val="33253871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141717"/>
                </a:solidFill>
                <a:latin typeface="Calibri"/>
                <a:cs typeface="Calibri"/>
              </a:rPr>
              <a:t>Android Application Concepts</a:t>
            </a:r>
          </a:p>
        </p:txBody>
      </p:sp>
      <p:sp>
        <p:nvSpPr>
          <p:cNvPr id="3" name="Content Placeholder 2"/>
          <p:cNvSpPr>
            <a:spLocks noGrp="1"/>
          </p:cNvSpPr>
          <p:nvPr>
            <p:ph idx="1"/>
          </p:nvPr>
        </p:nvSpPr>
        <p:spPr/>
        <p:txBody>
          <a:bodyPr/>
          <a:lstStyle/>
          <a:p>
            <a:pPr>
              <a:spcAft>
                <a:spcPts val="3000"/>
              </a:spcAft>
            </a:pPr>
            <a:r>
              <a:rPr lang="en-US" dirty="0" smtClean="0">
                <a:solidFill>
                  <a:srgbClr val="141717"/>
                </a:solidFill>
              </a:rPr>
              <a:t>Activities</a:t>
            </a:r>
          </a:p>
          <a:p>
            <a:pPr>
              <a:spcAft>
                <a:spcPts val="3000"/>
              </a:spcAft>
            </a:pPr>
            <a:r>
              <a:rPr lang="en-US" dirty="0" smtClean="0">
                <a:solidFill>
                  <a:srgbClr val="141717"/>
                </a:solidFill>
              </a:rPr>
              <a:t>Services</a:t>
            </a:r>
          </a:p>
          <a:p>
            <a:pPr>
              <a:spcAft>
                <a:spcPts val="3000"/>
              </a:spcAft>
            </a:pPr>
            <a:r>
              <a:rPr lang="en-US" dirty="0" smtClean="0">
                <a:solidFill>
                  <a:srgbClr val="141717"/>
                </a:solidFill>
              </a:rPr>
              <a:t>Content Providers</a:t>
            </a:r>
          </a:p>
          <a:p>
            <a:pPr>
              <a:spcAft>
                <a:spcPts val="3000"/>
              </a:spcAft>
            </a:pPr>
            <a:r>
              <a:rPr lang="en-US" dirty="0" smtClean="0">
                <a:solidFill>
                  <a:srgbClr val="141717"/>
                </a:solidFill>
              </a:rPr>
              <a:t>Intents</a:t>
            </a:r>
          </a:p>
          <a:p>
            <a:pPr>
              <a:spcAft>
                <a:spcPts val="3000"/>
              </a:spcAft>
            </a:pPr>
            <a:r>
              <a:rPr lang="en-US" dirty="0" smtClean="0">
                <a:solidFill>
                  <a:srgbClr val="141717"/>
                </a:solidFill>
              </a:rPr>
              <a:t>Resources</a:t>
            </a:r>
            <a:endParaRPr lang="en-US" dirty="0">
              <a:solidFill>
                <a:srgbClr val="141717"/>
              </a:solidFill>
            </a:endParaRPr>
          </a:p>
        </p:txBody>
      </p:sp>
    </p:spTree>
    <p:extLst>
      <p:ext uri="{BB962C8B-B14F-4D97-AF65-F5344CB8AC3E}">
        <p14:creationId xmlns="" xmlns:p14="http://schemas.microsoft.com/office/powerpoint/2010/main" val="2014394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pPr>
              <a:lnSpc>
                <a:spcPct val="200000"/>
              </a:lnSpc>
            </a:pPr>
            <a:r>
              <a:rPr lang="en-US" dirty="0" smtClean="0"/>
              <a:t>Goals</a:t>
            </a:r>
          </a:p>
          <a:p>
            <a:pPr>
              <a:lnSpc>
                <a:spcPct val="200000"/>
              </a:lnSpc>
            </a:pPr>
            <a:r>
              <a:rPr lang="en-US" dirty="0" smtClean="0"/>
              <a:t>What is Mobile</a:t>
            </a:r>
          </a:p>
          <a:p>
            <a:pPr>
              <a:lnSpc>
                <a:spcPct val="200000"/>
              </a:lnSpc>
            </a:pPr>
            <a:r>
              <a:rPr lang="en-US" dirty="0" smtClean="0"/>
              <a:t>Touch on the Fundamentals</a:t>
            </a:r>
          </a:p>
          <a:p>
            <a:pPr>
              <a:lnSpc>
                <a:spcPct val="200000"/>
              </a:lnSpc>
            </a:pPr>
            <a:r>
              <a:rPr lang="en-US" dirty="0" smtClean="0"/>
              <a:t>Development environments</a:t>
            </a:r>
          </a:p>
          <a:p>
            <a:endParaRPr lang="en-US" dirty="0"/>
          </a:p>
          <a:p>
            <a:pPr marL="0" indent="0">
              <a:buNone/>
            </a:pPr>
            <a:endParaRPr lang="en-US" dirty="0" smtClean="0"/>
          </a:p>
          <a:p>
            <a:endParaRPr lang="en-US" dirty="0"/>
          </a:p>
        </p:txBody>
      </p:sp>
    </p:spTree>
    <p:extLst>
      <p:ext uri="{BB962C8B-B14F-4D97-AF65-F5344CB8AC3E}">
        <p14:creationId xmlns="" xmlns:p14="http://schemas.microsoft.com/office/powerpoint/2010/main" val="1275656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cs typeface="Calibri"/>
              </a:rPr>
              <a:t>Activities</a:t>
            </a:r>
            <a:endParaRPr lang="en-US" dirty="0">
              <a:solidFill>
                <a:srgbClr val="141717"/>
              </a:solidFill>
              <a:cs typeface="Calibri"/>
            </a:endParaRPr>
          </a:p>
        </p:txBody>
      </p:sp>
      <p:sp>
        <p:nvSpPr>
          <p:cNvPr id="3" name="Content Placeholder 2"/>
          <p:cNvSpPr>
            <a:spLocks noGrp="1"/>
          </p:cNvSpPr>
          <p:nvPr>
            <p:ph idx="1"/>
          </p:nvPr>
        </p:nvSpPr>
        <p:spPr/>
        <p:txBody>
          <a:bodyPr>
            <a:normAutofit/>
          </a:bodyPr>
          <a:lstStyle/>
          <a:p>
            <a:r>
              <a:rPr lang="en-US" dirty="0" smtClean="0">
                <a:solidFill>
                  <a:srgbClr val="141717"/>
                </a:solidFill>
              </a:rPr>
              <a:t>Orchestrates a UI view</a:t>
            </a:r>
          </a:p>
          <a:p>
            <a:pPr>
              <a:spcAft>
                <a:spcPts val="600"/>
              </a:spcAft>
            </a:pPr>
            <a:r>
              <a:rPr lang="en-US" dirty="0" smtClean="0">
                <a:solidFill>
                  <a:srgbClr val="141717"/>
                </a:solidFill>
              </a:rPr>
              <a:t>Applications are composed of 1-to-Many activities</a:t>
            </a:r>
          </a:p>
          <a:p>
            <a:r>
              <a:rPr lang="en-US" dirty="0" smtClean="0">
                <a:solidFill>
                  <a:srgbClr val="141717"/>
                </a:solidFill>
              </a:rPr>
              <a:t>One activity marked as main and shown first upon launch</a:t>
            </a:r>
          </a:p>
        </p:txBody>
      </p:sp>
    </p:spTree>
    <p:extLst>
      <p:ext uri="{BB962C8B-B14F-4D97-AF65-F5344CB8AC3E}">
        <p14:creationId xmlns="" xmlns:p14="http://schemas.microsoft.com/office/powerpoint/2010/main" val="31841249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126640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latin typeface="Calibri"/>
                <a:cs typeface="Calibri"/>
              </a:rPr>
              <a:t>Services</a:t>
            </a:r>
          </a:p>
        </p:txBody>
      </p:sp>
      <p:sp>
        <p:nvSpPr>
          <p:cNvPr id="3" name="Content Placeholder 2"/>
          <p:cNvSpPr>
            <a:spLocks noGrp="1"/>
          </p:cNvSpPr>
          <p:nvPr>
            <p:ph idx="1"/>
          </p:nvPr>
        </p:nvSpPr>
        <p:spPr/>
        <p:txBody>
          <a:bodyPr/>
          <a:lstStyle/>
          <a:p>
            <a:r>
              <a:rPr lang="en-US" dirty="0" smtClean="0">
                <a:solidFill>
                  <a:srgbClr val="141717"/>
                </a:solidFill>
              </a:rPr>
              <a:t>Programs that run in the background (i.e. no user interface or interaction)</a:t>
            </a:r>
          </a:p>
          <a:p>
            <a:r>
              <a:rPr lang="en-US" dirty="0" smtClean="0">
                <a:solidFill>
                  <a:srgbClr val="141717"/>
                </a:solidFill>
              </a:rPr>
              <a:t>Possible to bind to an ongoing service and communicate via exposed interface</a:t>
            </a:r>
          </a:p>
          <a:p>
            <a:r>
              <a:rPr lang="en-US" dirty="0" smtClean="0">
                <a:solidFill>
                  <a:srgbClr val="141717"/>
                </a:solidFill>
              </a:rPr>
              <a:t>Runs in main application process but doesn’t block other components or UI</a:t>
            </a:r>
          </a:p>
          <a:p>
            <a:endParaRPr lang="en-US" dirty="0">
              <a:solidFill>
                <a:srgbClr val="141717"/>
              </a:solidFill>
            </a:endParaRPr>
          </a:p>
        </p:txBody>
      </p:sp>
    </p:spTree>
    <p:extLst>
      <p:ext uri="{BB962C8B-B14F-4D97-AF65-F5344CB8AC3E}">
        <p14:creationId xmlns="" xmlns:p14="http://schemas.microsoft.com/office/powerpoint/2010/main" val="34605811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141717"/>
                </a:solidFill>
                <a:latin typeface="Calibri"/>
                <a:cs typeface="Calibri"/>
              </a:rPr>
              <a:t>Content</a:t>
            </a:r>
            <a:r>
              <a:rPr lang="en-US" dirty="0" smtClean="0">
                <a:solidFill>
                  <a:srgbClr val="141717"/>
                </a:solidFill>
              </a:rPr>
              <a:t> </a:t>
            </a:r>
            <a:r>
              <a:rPr lang="en-US" dirty="0" smtClean="0">
                <a:solidFill>
                  <a:srgbClr val="141717"/>
                </a:solidFill>
                <a:latin typeface="Calibri"/>
                <a:cs typeface="Calibri"/>
              </a:rPr>
              <a:t>Providers</a:t>
            </a:r>
          </a:p>
        </p:txBody>
      </p:sp>
      <p:sp>
        <p:nvSpPr>
          <p:cNvPr id="3" name="Content Placeholder 2"/>
          <p:cNvSpPr>
            <a:spLocks noGrp="1"/>
          </p:cNvSpPr>
          <p:nvPr>
            <p:ph idx="1"/>
          </p:nvPr>
        </p:nvSpPr>
        <p:spPr/>
        <p:txBody>
          <a:bodyPr/>
          <a:lstStyle/>
          <a:p>
            <a:r>
              <a:rPr lang="en-US" dirty="0" smtClean="0">
                <a:solidFill>
                  <a:srgbClr val="141717"/>
                </a:solidFill>
              </a:rPr>
              <a:t>Queryable application data stores</a:t>
            </a:r>
          </a:p>
          <a:p>
            <a:r>
              <a:rPr lang="en-US" dirty="0" smtClean="0">
                <a:solidFill>
                  <a:srgbClr val="141717"/>
                </a:solidFill>
              </a:rPr>
              <a:t>Only way to share data amongst apps</a:t>
            </a:r>
          </a:p>
          <a:p>
            <a:r>
              <a:rPr lang="en-US" dirty="0" smtClean="0">
                <a:solidFill>
                  <a:srgbClr val="141717"/>
                </a:solidFill>
              </a:rPr>
              <a:t>Android ships with common providers</a:t>
            </a:r>
          </a:p>
          <a:p>
            <a:pPr lvl="1"/>
            <a:r>
              <a:rPr lang="en-US" dirty="0" smtClean="0">
                <a:solidFill>
                  <a:srgbClr val="141717"/>
                </a:solidFill>
              </a:rPr>
              <a:t>Audio, video, images, contacts, etc.</a:t>
            </a:r>
          </a:p>
          <a:p>
            <a:r>
              <a:rPr lang="en-US" dirty="0" smtClean="0">
                <a:solidFill>
                  <a:srgbClr val="141717"/>
                </a:solidFill>
              </a:rPr>
              <a:t>Making your application’s data public</a:t>
            </a:r>
          </a:p>
          <a:p>
            <a:pPr lvl="1"/>
            <a:r>
              <a:rPr lang="en-US" dirty="0" smtClean="0">
                <a:solidFill>
                  <a:srgbClr val="141717"/>
                </a:solidFill>
              </a:rPr>
              <a:t>Create a new provider</a:t>
            </a:r>
          </a:p>
          <a:p>
            <a:pPr lvl="1"/>
            <a:r>
              <a:rPr lang="en-US" dirty="0" smtClean="0">
                <a:solidFill>
                  <a:srgbClr val="141717"/>
                </a:solidFill>
              </a:rPr>
              <a:t>Add your data to existing provider</a:t>
            </a:r>
          </a:p>
        </p:txBody>
      </p:sp>
    </p:spTree>
    <p:extLst>
      <p:ext uri="{BB962C8B-B14F-4D97-AF65-F5344CB8AC3E}">
        <p14:creationId xmlns="" xmlns:p14="http://schemas.microsoft.com/office/powerpoint/2010/main" val="7438601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141717"/>
                </a:solidFill>
                <a:latin typeface="Calibri"/>
                <a:cs typeface="Calibri"/>
              </a:rPr>
              <a:t>Intents</a:t>
            </a:r>
          </a:p>
        </p:txBody>
      </p:sp>
      <p:sp>
        <p:nvSpPr>
          <p:cNvPr id="3" name="Content Placeholder 2"/>
          <p:cNvSpPr>
            <a:spLocks noGrp="1"/>
          </p:cNvSpPr>
          <p:nvPr>
            <p:ph idx="1"/>
          </p:nvPr>
        </p:nvSpPr>
        <p:spPr/>
        <p:txBody>
          <a:bodyPr/>
          <a:lstStyle/>
          <a:p>
            <a:r>
              <a:rPr lang="en-US" dirty="0" smtClean="0">
                <a:solidFill>
                  <a:srgbClr val="141717"/>
                </a:solidFill>
              </a:rPr>
              <a:t>Eventing mechanism</a:t>
            </a:r>
          </a:p>
          <a:p>
            <a:r>
              <a:rPr lang="en-US" dirty="0" smtClean="0">
                <a:solidFill>
                  <a:srgbClr val="141717"/>
                </a:solidFill>
              </a:rPr>
              <a:t>Intent objects are passive data that is of interest to the component that is receiving the intent</a:t>
            </a:r>
          </a:p>
          <a:p>
            <a:r>
              <a:rPr lang="en-US" dirty="0" smtClean="0">
                <a:solidFill>
                  <a:srgbClr val="141717"/>
                </a:solidFill>
              </a:rPr>
              <a:t>Filterable</a:t>
            </a:r>
          </a:p>
          <a:p>
            <a:endParaRPr lang="en-US" dirty="0" smtClean="0">
              <a:solidFill>
                <a:srgbClr val="141717"/>
              </a:solidFill>
            </a:endParaRPr>
          </a:p>
          <a:p>
            <a:endParaRPr lang="en-US" dirty="0" smtClean="0">
              <a:solidFill>
                <a:srgbClr val="141717"/>
              </a:solidFill>
            </a:endParaRPr>
          </a:p>
        </p:txBody>
      </p:sp>
    </p:spTree>
    <p:extLst>
      <p:ext uri="{BB962C8B-B14F-4D97-AF65-F5344CB8AC3E}">
        <p14:creationId xmlns="" xmlns:p14="http://schemas.microsoft.com/office/powerpoint/2010/main" val="3365805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141717"/>
                </a:solidFill>
                <a:latin typeface="Calibri"/>
                <a:cs typeface="Calibri"/>
              </a:rPr>
              <a:t>Resources</a:t>
            </a:r>
          </a:p>
        </p:txBody>
      </p:sp>
      <p:sp>
        <p:nvSpPr>
          <p:cNvPr id="3" name="Content Placeholder 2"/>
          <p:cNvSpPr>
            <a:spLocks noGrp="1"/>
          </p:cNvSpPr>
          <p:nvPr>
            <p:ph idx="1"/>
          </p:nvPr>
        </p:nvSpPr>
        <p:spPr/>
        <p:txBody>
          <a:bodyPr>
            <a:normAutofit fontScale="92500" lnSpcReduction="20000"/>
          </a:bodyPr>
          <a:lstStyle/>
          <a:p>
            <a:pPr>
              <a:lnSpc>
                <a:spcPct val="150000"/>
              </a:lnSpc>
            </a:pPr>
            <a:r>
              <a:rPr lang="en-US" dirty="0" smtClean="0">
                <a:solidFill>
                  <a:srgbClr val="141717"/>
                </a:solidFill>
              </a:rPr>
              <a:t>Images, layout descriptions, binary blobs and string dictionaries</a:t>
            </a:r>
          </a:p>
          <a:p>
            <a:pPr>
              <a:lnSpc>
                <a:spcPct val="150000"/>
              </a:lnSpc>
            </a:pPr>
            <a:r>
              <a:rPr lang="en-US" dirty="0" smtClean="0">
                <a:solidFill>
                  <a:srgbClr val="141717"/>
                </a:solidFill>
              </a:rPr>
              <a:t>Abstraction layer which helps decouples code</a:t>
            </a:r>
          </a:p>
          <a:p>
            <a:pPr>
              <a:lnSpc>
                <a:spcPct val="150000"/>
              </a:lnSpc>
            </a:pPr>
            <a:r>
              <a:rPr lang="en-US" dirty="0" smtClean="0">
                <a:solidFill>
                  <a:srgbClr val="141717"/>
                </a:solidFill>
              </a:rPr>
              <a:t>Makes managing assets easier</a:t>
            </a:r>
          </a:p>
          <a:p>
            <a:pPr lvl="1">
              <a:lnSpc>
                <a:spcPct val="150000"/>
              </a:lnSpc>
            </a:pPr>
            <a:r>
              <a:rPr lang="en-US" dirty="0" smtClean="0">
                <a:solidFill>
                  <a:srgbClr val="141717"/>
                </a:solidFill>
              </a:rPr>
              <a:t>Localization</a:t>
            </a:r>
          </a:p>
          <a:p>
            <a:pPr lvl="1">
              <a:lnSpc>
                <a:spcPct val="150000"/>
              </a:lnSpc>
            </a:pPr>
            <a:r>
              <a:rPr lang="en-US" dirty="0" smtClean="0">
                <a:solidFill>
                  <a:srgbClr val="141717"/>
                </a:solidFill>
              </a:rPr>
              <a:t>Multiple displays</a:t>
            </a:r>
          </a:p>
          <a:p>
            <a:pPr lvl="1">
              <a:lnSpc>
                <a:spcPct val="150000"/>
              </a:lnSpc>
            </a:pPr>
            <a:r>
              <a:rPr lang="en-US" dirty="0" smtClean="0">
                <a:solidFill>
                  <a:srgbClr val="141717"/>
                </a:solidFill>
              </a:rPr>
              <a:t>Different hardware configurations</a:t>
            </a:r>
          </a:p>
        </p:txBody>
      </p:sp>
    </p:spTree>
    <p:extLst>
      <p:ext uri="{BB962C8B-B14F-4D97-AF65-F5344CB8AC3E}">
        <p14:creationId xmlns="" xmlns:p14="http://schemas.microsoft.com/office/powerpoint/2010/main" val="27756324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20162" y="2921169"/>
            <a:ext cx="3903676" cy="1015663"/>
          </a:xfrm>
          <a:prstGeom prst="rect">
            <a:avLst/>
          </a:prstGeom>
          <a:noFill/>
        </p:spPr>
        <p:txBody>
          <a:bodyPr wrap="square" rtlCol="0">
            <a:spAutoFit/>
          </a:bodyPr>
          <a:lstStyle/>
          <a:p>
            <a:r>
              <a:rPr lang="en-US" sz="6000" dirty="0" smtClean="0"/>
              <a:t>Questions?</a:t>
            </a:r>
            <a:endParaRPr lang="en-US" sz="6000" dirty="0"/>
          </a:p>
        </p:txBody>
      </p:sp>
    </p:spTree>
    <p:extLst>
      <p:ext uri="{BB962C8B-B14F-4D97-AF65-F5344CB8AC3E}">
        <p14:creationId xmlns="" xmlns:p14="http://schemas.microsoft.com/office/powerpoint/2010/main" val="15564660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Object Oriented Programming</a:t>
            </a:r>
            <a:endParaRPr lang="en-US" dirty="0"/>
          </a:p>
        </p:txBody>
      </p:sp>
      <p:pic>
        <p:nvPicPr>
          <p:cNvPr id="7" name="Content Placeholder 6" descr="three_columns.jpg"/>
          <p:cNvPicPr>
            <a:picLocks noGrp="1" noChangeAspect="1"/>
          </p:cNvPicPr>
          <p:nvPr>
            <p:ph sz="half" idx="1"/>
          </p:nvPr>
        </p:nvPicPr>
        <p:blipFill>
          <a:blip r:embed="rId2">
            <a:extLst>
              <a:ext uri="{28A0092B-C50C-407E-A947-70E740481C1C}">
                <a14:useLocalDpi xmlns="" xmlns:a14="http://schemas.microsoft.com/office/drawing/2010/main" val="0"/>
              </a:ext>
            </a:extLst>
          </a:blip>
          <a:srcRect t="12743" b="12743"/>
          <a:stretch>
            <a:fillRect/>
          </a:stretch>
        </p:blipFill>
        <p:spPr/>
      </p:pic>
      <p:sp>
        <p:nvSpPr>
          <p:cNvPr id="6" name="Content Placeholder 5"/>
          <p:cNvSpPr>
            <a:spLocks noGrp="1"/>
          </p:cNvSpPr>
          <p:nvPr>
            <p:ph sz="half" idx="2"/>
          </p:nvPr>
        </p:nvSpPr>
        <p:spPr/>
        <p:txBody>
          <a:bodyPr/>
          <a:lstStyle/>
          <a:p>
            <a:r>
              <a:rPr lang="en-US" dirty="0" smtClean="0"/>
              <a:t>Why?</a:t>
            </a:r>
          </a:p>
          <a:p>
            <a:pPr lvl="1"/>
            <a:r>
              <a:rPr lang="en-US" dirty="0" smtClean="0"/>
              <a:t>Modularity</a:t>
            </a:r>
          </a:p>
          <a:p>
            <a:pPr lvl="1"/>
            <a:r>
              <a:rPr lang="en-US" dirty="0" smtClean="0"/>
              <a:t>Information Hiding</a:t>
            </a:r>
          </a:p>
          <a:p>
            <a:pPr lvl="1"/>
            <a:r>
              <a:rPr lang="en-US" dirty="0" smtClean="0"/>
              <a:t>Code re-use</a:t>
            </a:r>
          </a:p>
          <a:p>
            <a:pPr lvl="1"/>
            <a:r>
              <a:rPr lang="en-US" dirty="0" smtClean="0"/>
              <a:t>Pluggability</a:t>
            </a:r>
          </a:p>
          <a:p>
            <a:r>
              <a:rPr lang="en-US" dirty="0" smtClean="0"/>
              <a:t>Three Pillars</a:t>
            </a:r>
          </a:p>
          <a:p>
            <a:pPr lvl="1"/>
            <a:r>
              <a:rPr lang="en-US" dirty="0" smtClean="0"/>
              <a:t>Encapsulation</a:t>
            </a:r>
          </a:p>
          <a:p>
            <a:pPr lvl="1"/>
            <a:r>
              <a:rPr lang="en-US" dirty="0" smtClean="0"/>
              <a:t>Polymorphism</a:t>
            </a:r>
          </a:p>
          <a:p>
            <a:pPr lvl="1"/>
            <a:r>
              <a:rPr lang="en-US" dirty="0" smtClean="0"/>
              <a:t>Inheritance</a:t>
            </a:r>
            <a:endParaRPr lang="en-US" dirty="0"/>
          </a:p>
        </p:txBody>
      </p:sp>
    </p:spTree>
    <p:extLst>
      <p:ext uri="{BB962C8B-B14F-4D97-AF65-F5344CB8AC3E}">
        <p14:creationId xmlns="" xmlns:p14="http://schemas.microsoft.com/office/powerpoint/2010/main" val="10397916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5345058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4095423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7550" y="2667253"/>
            <a:ext cx="6288900" cy="1523494"/>
          </a:xfrm>
          <a:prstGeom prst="rect">
            <a:avLst/>
          </a:prstGeom>
          <a:noFill/>
        </p:spPr>
        <p:txBody>
          <a:bodyPr wrap="square" rtlCol="0">
            <a:spAutoFit/>
          </a:bodyPr>
          <a:lstStyle/>
          <a:p>
            <a:r>
              <a:rPr lang="en-US" sz="6000" dirty="0" smtClean="0"/>
              <a:t>Real artists ship.</a:t>
            </a:r>
          </a:p>
          <a:p>
            <a:r>
              <a:rPr lang="en-US" sz="3300" dirty="0" smtClean="0"/>
              <a:t>— STEVE JOBS</a:t>
            </a:r>
            <a:endParaRPr lang="en-US" sz="3300" dirty="0"/>
          </a:p>
        </p:txBody>
      </p:sp>
    </p:spTree>
    <p:extLst>
      <p:ext uri="{BB962C8B-B14F-4D97-AF65-F5344CB8AC3E}">
        <p14:creationId xmlns="" xmlns:p14="http://schemas.microsoft.com/office/powerpoint/2010/main" val="12572887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raw pieces</a:t>
            </a:r>
            <a:endParaRPr lang="en-US" dirty="0"/>
          </a:p>
        </p:txBody>
      </p:sp>
      <p:sp>
        <p:nvSpPr>
          <p:cNvPr id="3" name="Content Placeholder 2"/>
          <p:cNvSpPr>
            <a:spLocks noGrp="1"/>
          </p:cNvSpPr>
          <p:nvPr>
            <p:ph idx="1"/>
          </p:nvPr>
        </p:nvSpPr>
        <p:spPr/>
        <p:txBody>
          <a:bodyPr>
            <a:normAutofit/>
          </a:bodyPr>
          <a:lstStyle/>
          <a:p>
            <a:pPr>
              <a:lnSpc>
                <a:spcPct val="160000"/>
              </a:lnSpc>
            </a:pPr>
            <a:r>
              <a:rPr lang="en-US" dirty="0" smtClean="0"/>
              <a:t>Source code</a:t>
            </a:r>
          </a:p>
          <a:p>
            <a:pPr>
              <a:lnSpc>
                <a:spcPct val="160000"/>
              </a:lnSpc>
            </a:pPr>
            <a:r>
              <a:rPr lang="en-US" dirty="0" smtClean="0"/>
              <a:t>Compiler</a:t>
            </a:r>
          </a:p>
          <a:p>
            <a:pPr>
              <a:lnSpc>
                <a:spcPct val="160000"/>
              </a:lnSpc>
            </a:pPr>
            <a:r>
              <a:rPr lang="en-US" dirty="0" smtClean="0"/>
              <a:t>Byte code</a:t>
            </a:r>
          </a:p>
          <a:p>
            <a:pPr>
              <a:lnSpc>
                <a:spcPct val="160000"/>
              </a:lnSpc>
            </a:pPr>
            <a:r>
              <a:rPr lang="en-US" dirty="0" smtClean="0"/>
              <a:t>Virtual machine</a:t>
            </a:r>
          </a:p>
          <a:p>
            <a:pPr>
              <a:lnSpc>
                <a:spcPct val="160000"/>
              </a:lnSpc>
            </a:pPr>
            <a:r>
              <a:rPr lang="en-US" dirty="0" smtClean="0"/>
              <a:t>Run time</a:t>
            </a:r>
          </a:p>
          <a:p>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Basics</a:t>
            </a:r>
            <a:endParaRPr lang="en-US" dirty="0"/>
          </a:p>
        </p:txBody>
      </p:sp>
      <p:sp>
        <p:nvSpPr>
          <p:cNvPr id="3" name="Content Placeholder 2"/>
          <p:cNvSpPr>
            <a:spLocks noGrp="1"/>
          </p:cNvSpPr>
          <p:nvPr>
            <p:ph idx="1"/>
          </p:nvPr>
        </p:nvSpPr>
        <p:spPr/>
        <p:txBody>
          <a:bodyPr>
            <a:normAutofit/>
          </a:bodyPr>
          <a:lstStyle/>
          <a:p>
            <a:r>
              <a:rPr lang="en-US" dirty="0" smtClean="0"/>
              <a:t>“The Bubble”</a:t>
            </a:r>
          </a:p>
          <a:p>
            <a:pPr lvl="1"/>
            <a:r>
              <a:rPr lang="en-US" dirty="0" smtClean="0"/>
              <a:t>Platform Independence</a:t>
            </a:r>
          </a:p>
          <a:p>
            <a:pPr lvl="1"/>
            <a:r>
              <a:rPr lang="en-US" dirty="0" smtClean="0"/>
              <a:t>Security</a:t>
            </a:r>
          </a:p>
          <a:p>
            <a:r>
              <a:rPr lang="en-US" dirty="0" smtClean="0"/>
              <a:t>Variables</a:t>
            </a:r>
          </a:p>
          <a:p>
            <a:pPr lvl="1"/>
            <a:r>
              <a:rPr lang="en-US" dirty="0" err="1" smtClean="0"/>
              <a:t>Primatives</a:t>
            </a:r>
            <a:endParaRPr lang="en-US" dirty="0" smtClean="0"/>
          </a:p>
          <a:p>
            <a:pPr lvl="2"/>
            <a:r>
              <a:rPr lang="en-US" dirty="0" err="1" smtClean="0"/>
              <a:t>int</a:t>
            </a:r>
            <a:r>
              <a:rPr lang="en-US" dirty="0" smtClean="0"/>
              <a:t>, float, double, char, etc.</a:t>
            </a:r>
          </a:p>
          <a:p>
            <a:pPr lvl="1"/>
            <a:r>
              <a:rPr lang="en-US" dirty="0" smtClean="0"/>
              <a:t>Types</a:t>
            </a:r>
          </a:p>
          <a:p>
            <a:pPr lvl="2"/>
            <a:r>
              <a:rPr lang="en-US" dirty="0" smtClean="0"/>
              <a:t>classes</a:t>
            </a:r>
          </a:p>
          <a:p>
            <a:endParaRPr 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Basics</a:t>
            </a:r>
            <a:endParaRPr lang="en-US" dirty="0"/>
          </a:p>
        </p:txBody>
      </p:sp>
      <p:sp>
        <p:nvSpPr>
          <p:cNvPr id="3" name="Content Placeholder 2"/>
          <p:cNvSpPr>
            <a:spLocks noGrp="1"/>
          </p:cNvSpPr>
          <p:nvPr>
            <p:ph idx="1"/>
          </p:nvPr>
        </p:nvSpPr>
        <p:spPr/>
        <p:txBody>
          <a:bodyPr>
            <a:normAutofit/>
          </a:bodyPr>
          <a:lstStyle/>
          <a:p>
            <a:r>
              <a:rPr lang="en-US" dirty="0" smtClean="0"/>
              <a:t>Class Permission and Access</a:t>
            </a:r>
          </a:p>
          <a:p>
            <a:pPr lvl="1"/>
            <a:r>
              <a:rPr lang="en-US" dirty="0" smtClean="0"/>
              <a:t>Public</a:t>
            </a:r>
          </a:p>
          <a:p>
            <a:pPr lvl="1"/>
            <a:r>
              <a:rPr lang="en-US" dirty="0" smtClean="0"/>
              <a:t>Private</a:t>
            </a:r>
          </a:p>
          <a:p>
            <a:pPr lvl="1"/>
            <a:r>
              <a:rPr lang="en-US" dirty="0" smtClean="0"/>
              <a:t>Protected</a:t>
            </a:r>
          </a:p>
          <a:p>
            <a:r>
              <a:rPr lang="en-US" dirty="0" smtClean="0"/>
              <a:t>Methods</a:t>
            </a:r>
          </a:p>
          <a:p>
            <a:r>
              <a:rPr lang="en-US" smtClean="0"/>
              <a:t>Array</a:t>
            </a:r>
            <a:endParaRPr 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Android SDK</a:t>
            </a:r>
            <a:endParaRPr lang="en-US" dirty="0"/>
          </a:p>
        </p:txBody>
      </p:sp>
      <p:sp>
        <p:nvSpPr>
          <p:cNvPr id="3" name="Content Placeholder 2"/>
          <p:cNvSpPr>
            <a:spLocks noGrp="1"/>
          </p:cNvSpPr>
          <p:nvPr>
            <p:ph idx="1"/>
          </p:nvPr>
        </p:nvSpPr>
        <p:spPr/>
        <p:txBody>
          <a:bodyPr/>
          <a:lstStyle/>
          <a:p>
            <a:pPr>
              <a:lnSpc>
                <a:spcPct val="150000"/>
              </a:lnSpc>
            </a:pPr>
            <a:r>
              <a:rPr lang="en-US" dirty="0" smtClean="0"/>
              <a:t>Compiler</a:t>
            </a:r>
          </a:p>
          <a:p>
            <a:pPr>
              <a:lnSpc>
                <a:spcPct val="150000"/>
              </a:lnSpc>
            </a:pPr>
            <a:r>
              <a:rPr lang="en-US" dirty="0" smtClean="0"/>
              <a:t>Simulator</a:t>
            </a:r>
          </a:p>
          <a:p>
            <a:pPr>
              <a:lnSpc>
                <a:spcPct val="150000"/>
              </a:lnSpc>
            </a:pPr>
            <a:r>
              <a:rPr lang="en-US" dirty="0" smtClean="0"/>
              <a:t>Libraries</a:t>
            </a:r>
          </a:p>
          <a:p>
            <a:pPr>
              <a:lnSpc>
                <a:spcPct val="150000"/>
              </a:lnSpc>
            </a:pPr>
            <a:r>
              <a:rPr lang="en-US" dirty="0" smtClean="0"/>
              <a:t>Tools and utilities</a:t>
            </a:r>
            <a:endParaRPr 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Summary</a:t>
            </a:r>
            <a:endParaRPr lang="en-US" dirty="0"/>
          </a:p>
        </p:txBody>
      </p:sp>
      <p:sp>
        <p:nvSpPr>
          <p:cNvPr id="3" name="Content Placeholder 2"/>
          <p:cNvSpPr>
            <a:spLocks noGrp="1"/>
          </p:cNvSpPr>
          <p:nvPr>
            <p:ph idx="1"/>
          </p:nvPr>
        </p:nvSpPr>
        <p:spPr/>
        <p:txBody>
          <a:bodyPr/>
          <a:lstStyle/>
          <a:p>
            <a:pPr>
              <a:lnSpc>
                <a:spcPct val="200000"/>
              </a:lnSpc>
            </a:pPr>
            <a:r>
              <a:rPr lang="en-US" dirty="0" smtClean="0"/>
              <a:t>Goals</a:t>
            </a:r>
          </a:p>
          <a:p>
            <a:pPr>
              <a:lnSpc>
                <a:spcPct val="200000"/>
              </a:lnSpc>
            </a:pPr>
            <a:r>
              <a:rPr lang="en-US" dirty="0" smtClean="0"/>
              <a:t>What is Mobile</a:t>
            </a:r>
          </a:p>
          <a:p>
            <a:pPr>
              <a:lnSpc>
                <a:spcPct val="200000"/>
              </a:lnSpc>
            </a:pPr>
            <a:r>
              <a:rPr lang="en-US" dirty="0" smtClean="0"/>
              <a:t>Touch on the Fundamentals</a:t>
            </a:r>
          </a:p>
          <a:p>
            <a:pPr>
              <a:lnSpc>
                <a:spcPct val="200000"/>
              </a:lnSpc>
            </a:pPr>
            <a:r>
              <a:rPr lang="en-US" dirty="0" smtClean="0"/>
              <a:t>Development environment</a:t>
            </a:r>
          </a:p>
          <a:p>
            <a:endParaRPr lang="en-US" dirty="0"/>
          </a:p>
          <a:p>
            <a:pPr marL="0" indent="0">
              <a:buNone/>
            </a:pPr>
            <a:endParaRPr lang="en-US" dirty="0" smtClean="0"/>
          </a:p>
          <a:p>
            <a:endParaRPr lang="en-US" dirty="0"/>
          </a:p>
        </p:txBody>
      </p:sp>
    </p:spTree>
    <p:extLst>
      <p:ext uri="{BB962C8B-B14F-4D97-AF65-F5344CB8AC3E}">
        <p14:creationId xmlns="" xmlns:p14="http://schemas.microsoft.com/office/powerpoint/2010/main" val="9646219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Resources</a:t>
            </a:r>
            <a:endParaRPr lang="en-US" dirty="0"/>
          </a:p>
        </p:txBody>
      </p:sp>
      <p:sp>
        <p:nvSpPr>
          <p:cNvPr id="3" name="Content Placeholder 2"/>
          <p:cNvSpPr>
            <a:spLocks noGrp="1"/>
          </p:cNvSpPr>
          <p:nvPr>
            <p:ph idx="1"/>
          </p:nvPr>
        </p:nvSpPr>
        <p:spPr/>
        <p:txBody>
          <a:bodyPr/>
          <a:lstStyle/>
          <a:p>
            <a:r>
              <a:rPr lang="en-US" dirty="0" smtClean="0">
                <a:hlinkClick r:id="rId2"/>
              </a:rPr>
              <a:t>http://j.mp/java-book</a:t>
            </a:r>
            <a:endParaRPr lang="en-US" dirty="0"/>
          </a:p>
          <a:p>
            <a:r>
              <a:rPr lang="en-US" dirty="0" smtClean="0">
                <a:hlinkClick r:id="rId3"/>
              </a:rPr>
              <a:t>http://j.mp/android-fundamentals</a:t>
            </a:r>
            <a:endParaRPr lang="en-US" dirty="0" smtClean="0"/>
          </a:p>
          <a:p>
            <a:r>
              <a:rPr lang="en-US" dirty="0" smtClean="0">
                <a:hlinkClick r:id="rId4"/>
              </a:rPr>
              <a:t>http://www.androidpatterns.com/</a:t>
            </a:r>
            <a:endParaRPr lang="en-US" dirty="0" smtClean="0"/>
          </a:p>
          <a:p>
            <a:endParaRPr lang="en-US" dirty="0"/>
          </a:p>
        </p:txBody>
      </p:sp>
    </p:spTree>
    <p:extLst>
      <p:ext uri="{BB962C8B-B14F-4D97-AF65-F5344CB8AC3E}">
        <p14:creationId xmlns="" xmlns:p14="http://schemas.microsoft.com/office/powerpoint/2010/main" val="39317067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0487" y="1638648"/>
            <a:ext cx="7783027" cy="1754327"/>
          </a:xfrm>
          <a:prstGeom prst="rect">
            <a:avLst/>
          </a:prstGeom>
          <a:noFill/>
        </p:spPr>
        <p:txBody>
          <a:bodyPr wrap="square" rtlCol="0" anchor="t" anchorCtr="0">
            <a:spAutoFit/>
          </a:bodyPr>
          <a:lstStyle/>
          <a:p>
            <a:r>
              <a:rPr lang="en-US" sz="3600" dirty="0" smtClean="0"/>
              <a:t>There ain’t no rules around here. We’re trying to accomplish something.</a:t>
            </a:r>
          </a:p>
          <a:p>
            <a:r>
              <a:rPr lang="en-US" sz="3600" dirty="0" smtClean="0"/>
              <a:t>— THOMAS EDISON	</a:t>
            </a:r>
            <a:endParaRPr lang="en-US" sz="3600" dirty="0"/>
          </a:p>
        </p:txBody>
      </p:sp>
    </p:spTree>
    <p:extLst>
      <p:ext uri="{BB962C8B-B14F-4D97-AF65-F5344CB8AC3E}">
        <p14:creationId xmlns="" xmlns:p14="http://schemas.microsoft.com/office/powerpoint/2010/main" val="1116007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Path to Shipping</a:t>
            </a:r>
            <a:endParaRPr lang="en-US" dirty="0"/>
          </a:p>
        </p:txBody>
      </p:sp>
      <p:sp>
        <p:nvSpPr>
          <p:cNvPr id="3" name="Content Placeholder 2"/>
          <p:cNvSpPr>
            <a:spLocks noGrp="1"/>
          </p:cNvSpPr>
          <p:nvPr>
            <p:ph idx="1"/>
          </p:nvPr>
        </p:nvSpPr>
        <p:spPr/>
        <p:txBody>
          <a:bodyPr>
            <a:normAutofit fontScale="85000" lnSpcReduction="10000"/>
          </a:bodyPr>
          <a:lstStyle/>
          <a:p>
            <a:pPr>
              <a:lnSpc>
                <a:spcPct val="200000"/>
              </a:lnSpc>
            </a:pPr>
            <a:r>
              <a:rPr lang="en-US" dirty="0" smtClean="0"/>
              <a:t>Find a problem</a:t>
            </a:r>
          </a:p>
          <a:p>
            <a:pPr>
              <a:lnSpc>
                <a:spcPct val="200000"/>
              </a:lnSpc>
            </a:pPr>
            <a:r>
              <a:rPr lang="en-US" dirty="0" smtClean="0"/>
              <a:t>Create a solution</a:t>
            </a:r>
          </a:p>
          <a:p>
            <a:pPr>
              <a:lnSpc>
                <a:spcPct val="200000"/>
              </a:lnSpc>
            </a:pPr>
            <a:r>
              <a:rPr lang="en-US" dirty="0" smtClean="0"/>
              <a:t>Iteratively design and develop</a:t>
            </a:r>
          </a:p>
          <a:p>
            <a:pPr>
              <a:lnSpc>
                <a:spcPct val="200000"/>
              </a:lnSpc>
            </a:pPr>
            <a:r>
              <a:rPr lang="en-US" dirty="0" smtClean="0"/>
              <a:t>Review</a:t>
            </a:r>
          </a:p>
          <a:p>
            <a:pPr>
              <a:lnSpc>
                <a:spcPct val="200000"/>
              </a:lnSpc>
            </a:pPr>
            <a:r>
              <a:rPr lang="en-US" dirty="0" smtClean="0"/>
              <a:t>Publish</a:t>
            </a:r>
            <a:endParaRPr lang="en-US" dirty="0"/>
          </a:p>
        </p:txBody>
      </p:sp>
    </p:spTree>
    <p:extLst>
      <p:ext uri="{BB962C8B-B14F-4D97-AF65-F5344CB8AC3E}">
        <p14:creationId xmlns="" xmlns:p14="http://schemas.microsoft.com/office/powerpoint/2010/main" val="1764679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Along the way we’ll hit…</a:t>
            </a:r>
            <a:endParaRPr lang="en-US" dirty="0"/>
          </a:p>
        </p:txBody>
      </p:sp>
      <p:sp>
        <p:nvSpPr>
          <p:cNvPr id="3" name="Content Placeholder 2"/>
          <p:cNvSpPr>
            <a:spLocks noGrp="1"/>
          </p:cNvSpPr>
          <p:nvPr>
            <p:ph idx="1"/>
          </p:nvPr>
        </p:nvSpPr>
        <p:spPr/>
        <p:txBody>
          <a:bodyPr>
            <a:normAutofit fontScale="92500" lnSpcReduction="10000"/>
          </a:bodyPr>
          <a:lstStyle/>
          <a:p>
            <a:pPr>
              <a:lnSpc>
                <a:spcPct val="150000"/>
              </a:lnSpc>
            </a:pPr>
            <a:r>
              <a:rPr lang="en-US" dirty="0" smtClean="0"/>
              <a:t>Computers 101</a:t>
            </a:r>
          </a:p>
          <a:p>
            <a:pPr>
              <a:lnSpc>
                <a:spcPct val="150000"/>
              </a:lnSpc>
            </a:pPr>
            <a:r>
              <a:rPr lang="en-US" dirty="0" smtClean="0"/>
              <a:t>Mobile</a:t>
            </a:r>
          </a:p>
          <a:p>
            <a:pPr>
              <a:lnSpc>
                <a:spcPct val="150000"/>
              </a:lnSpc>
            </a:pPr>
            <a:r>
              <a:rPr lang="en-US" dirty="0" smtClean="0"/>
              <a:t>Android</a:t>
            </a:r>
          </a:p>
          <a:p>
            <a:pPr>
              <a:lnSpc>
                <a:spcPct val="150000"/>
              </a:lnSpc>
            </a:pPr>
            <a:r>
              <a:rPr lang="en-US" dirty="0" smtClean="0"/>
              <a:t>Java</a:t>
            </a:r>
          </a:p>
          <a:p>
            <a:pPr>
              <a:lnSpc>
                <a:spcPct val="150000"/>
              </a:lnSpc>
            </a:pPr>
            <a:r>
              <a:rPr lang="en-US" dirty="0" smtClean="0"/>
              <a:t>Object-Oriented Programming</a:t>
            </a:r>
          </a:p>
          <a:p>
            <a:pPr>
              <a:lnSpc>
                <a:spcPct val="150000"/>
              </a:lnSpc>
            </a:pPr>
            <a:r>
              <a:rPr lang="en-US" dirty="0" smtClean="0"/>
              <a:t>Best Practices and Pragmatism</a:t>
            </a:r>
            <a:endParaRPr lang="en-US" dirty="0"/>
          </a:p>
        </p:txBody>
      </p:sp>
    </p:spTree>
    <p:extLst>
      <p:ext uri="{BB962C8B-B14F-4D97-AF65-F5344CB8AC3E}">
        <p14:creationId xmlns="" xmlns:p14="http://schemas.microsoft.com/office/powerpoint/2010/main" val="594400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3" name="Content Placeholder 2"/>
          <p:cNvSpPr>
            <a:spLocks noGrp="1"/>
          </p:cNvSpPr>
          <p:nvPr>
            <p:ph idx="1"/>
          </p:nvPr>
        </p:nvSpPr>
        <p:spPr/>
        <p:txBody>
          <a:bodyPr/>
          <a:lstStyle/>
          <a:p>
            <a:r>
              <a:rPr lang="en-US" dirty="0" smtClean="0"/>
              <a:t>We will carve our own path</a:t>
            </a:r>
          </a:p>
          <a:p>
            <a:r>
              <a:rPr lang="en-US" dirty="0" smtClean="0"/>
              <a:t>Respect</a:t>
            </a:r>
          </a:p>
          <a:p>
            <a:pPr lvl="1"/>
            <a:r>
              <a:rPr lang="en-US" dirty="0" smtClean="0"/>
              <a:t>Ideas</a:t>
            </a:r>
          </a:p>
          <a:p>
            <a:pPr lvl="1"/>
            <a:r>
              <a:rPr lang="en-US" dirty="0" smtClean="0"/>
              <a:t>Opinions</a:t>
            </a:r>
          </a:p>
          <a:p>
            <a:pPr lvl="1"/>
            <a:r>
              <a:rPr lang="en-US" dirty="0" smtClean="0"/>
              <a:t>Each other</a:t>
            </a:r>
          </a:p>
          <a:p>
            <a:r>
              <a:rPr lang="en-US" dirty="0" smtClean="0"/>
              <a:t>Come ready to learn and participate</a:t>
            </a:r>
          </a:p>
          <a:p>
            <a:r>
              <a:rPr lang="en-US" dirty="0" smtClean="0"/>
              <a:t>You will ship</a:t>
            </a:r>
          </a:p>
          <a:p>
            <a:pPr marL="0" indent="0">
              <a:buNone/>
            </a:pPr>
            <a:endParaRPr lang="en-US" dirty="0" smtClean="0"/>
          </a:p>
        </p:txBody>
      </p:sp>
    </p:spTree>
    <p:extLst>
      <p:ext uri="{BB962C8B-B14F-4D97-AF65-F5344CB8AC3E}">
        <p14:creationId xmlns="" xmlns:p14="http://schemas.microsoft.com/office/powerpoint/2010/main" val="4088919504"/>
      </p:ext>
    </p:extLst>
  </p:cSld>
  <p:clrMapOvr>
    <a:masterClrMapping/>
  </p:clrMapOvr>
  <mc:AlternateContent xmlns:mc="http://schemas.openxmlformats.org/markup-compatibility/2006">
    <mc:Choice xmlns=""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0070043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975424234"/>
      </p:ext>
    </p:extLst>
  </p:cSld>
  <p:clrMapOvr>
    <a:masterClrMapping/>
  </p:clrMapOvr>
</p:sld>
</file>

<file path=ppt/theme/theme1.xml><?xml version="1.0" encoding="utf-8"?>
<a:theme xmlns:a="http://schemas.openxmlformats.org/drawingml/2006/main" name="Office Theme">
  <a:themeElements>
    <a:clrScheme name="Custom 1">
      <a:dk1>
        <a:srgbClr val="0A1720"/>
      </a:dk1>
      <a:lt1>
        <a:sysClr val="window" lastClr="FFFFFF"/>
      </a:lt1>
      <a:dk2>
        <a:srgbClr val="0A1720"/>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2">
      <a:majorFont>
        <a:latin typeface="Calibri"/>
        <a:ea typeface=""/>
        <a:cs typeface=""/>
        <a:font script="Jpan" typeface="ＭＳ 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mbria"/>
        <a:ea typeface=""/>
        <a:cs typeface=""/>
        <a:font script="Jpan" typeface="ＭＳ Ｐ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233</TotalTime>
  <Words>729</Words>
  <Application>Microsoft Office PowerPoint</Application>
  <PresentationFormat>On-screen Show (4:3)</PresentationFormat>
  <Paragraphs>196</Paragraphs>
  <Slides>48</Slides>
  <Notes>3</Notes>
  <HiddenSlides>1</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Office Theme</vt:lpstr>
      <vt:lpstr>Mobile Programming</vt:lpstr>
      <vt:lpstr>Who Am I?</vt:lpstr>
      <vt:lpstr>Agenda</vt:lpstr>
      <vt:lpstr>Slide 4</vt:lpstr>
      <vt:lpstr>The Path to Shipping</vt:lpstr>
      <vt:lpstr>Along the way we’ll hit…</vt:lpstr>
      <vt:lpstr>Expectations</vt:lpstr>
      <vt:lpstr>Slide 8</vt:lpstr>
      <vt:lpstr>Slide 9</vt:lpstr>
      <vt:lpstr>Slide 10</vt:lpstr>
      <vt:lpstr>Slide 11</vt:lpstr>
      <vt:lpstr>Computers 10 1</vt:lpstr>
      <vt:lpstr>Slide 13</vt:lpstr>
      <vt:lpstr>What is Mobile</vt:lpstr>
      <vt:lpstr>Mobile is about Context</vt:lpstr>
      <vt:lpstr>The 5 W’s of Mobile</vt:lpstr>
      <vt:lpstr>Think Different(ly)</vt:lpstr>
      <vt:lpstr>Think Big, Build Small</vt:lpstr>
      <vt:lpstr>Ergonomics</vt:lpstr>
      <vt:lpstr>Slide 20</vt:lpstr>
      <vt:lpstr>Slide 21</vt:lpstr>
      <vt:lpstr>What is Android</vt:lpstr>
      <vt:lpstr>Android Stack</vt:lpstr>
      <vt:lpstr>Android Stack</vt:lpstr>
      <vt:lpstr>Android Stack</vt:lpstr>
      <vt:lpstr>Android Stack</vt:lpstr>
      <vt:lpstr>Android Stack</vt:lpstr>
      <vt:lpstr>The Core</vt:lpstr>
      <vt:lpstr>Android Application Concepts</vt:lpstr>
      <vt:lpstr>Activities</vt:lpstr>
      <vt:lpstr>Slide 31</vt:lpstr>
      <vt:lpstr>Services</vt:lpstr>
      <vt:lpstr>Content Providers</vt:lpstr>
      <vt:lpstr>Intents</vt:lpstr>
      <vt:lpstr>Resources</vt:lpstr>
      <vt:lpstr>Slide 36</vt:lpstr>
      <vt:lpstr>Object Oriented Programming</vt:lpstr>
      <vt:lpstr>Slide 38</vt:lpstr>
      <vt:lpstr>Slide 39</vt:lpstr>
      <vt:lpstr>Slide 40</vt:lpstr>
      <vt:lpstr>The raw pieces</vt:lpstr>
      <vt:lpstr>Slide 42</vt:lpstr>
      <vt:lpstr>Java Basics</vt:lpstr>
      <vt:lpstr>Java Basics</vt:lpstr>
      <vt:lpstr>Android SDK</vt:lpstr>
      <vt:lpstr>Summary</vt:lpstr>
      <vt:lpstr>Resources</vt:lpstr>
      <vt:lpstr>Slide 48</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Programming</dc:title>
  <dc:creator>Kevin McMahon</dc:creator>
  <cp:lastModifiedBy>kevin</cp:lastModifiedBy>
  <cp:revision>56</cp:revision>
  <dcterms:created xsi:type="dcterms:W3CDTF">2011-02-12T15:43:04Z</dcterms:created>
  <dcterms:modified xsi:type="dcterms:W3CDTF">2011-02-26T17:47:55Z</dcterms:modified>
</cp:coreProperties>
</file>

<file path=docProps/thumbnail.jpeg>
</file>